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6"/>
  </p:notesMasterIdLst>
  <p:sldIdLst>
    <p:sldId id="257" r:id="rId2"/>
    <p:sldId id="264" r:id="rId3"/>
    <p:sldId id="298" r:id="rId4"/>
    <p:sldId id="299" r:id="rId5"/>
    <p:sldId id="259" r:id="rId6"/>
    <p:sldId id="260" r:id="rId7"/>
    <p:sldId id="262" r:id="rId8"/>
    <p:sldId id="288" r:id="rId9"/>
    <p:sldId id="287" r:id="rId10"/>
    <p:sldId id="285" r:id="rId11"/>
    <p:sldId id="265" r:id="rId12"/>
    <p:sldId id="286" r:id="rId13"/>
    <p:sldId id="266" r:id="rId14"/>
    <p:sldId id="29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3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F54CB-AA00-4466-94EA-05A4F3B66D1B}" type="datetimeFigureOut">
              <a:rPr lang="en-US" smtClean="0"/>
              <a:pPr/>
              <a:t>10/18/2013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57E3E-0C87-4F2D-9B1F-DCD763005FE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4584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57E3E-0C87-4F2D-9B1F-DCD763005FEE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131FD-D118-4AB5-9DD5-3BCF8A9EDE99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A313-DE7F-411A-BFED-F0F475C73F1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79CD-30B3-42E8-86E8-01C7A63EBB05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B7014-627E-493D-A725-4D11AE57EA9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22A28-0C71-49D5-9BF7-6CF3E5B8F8E2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7198-4F87-40AE-98FC-7DCB5C3EDCD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50B50-B1A8-424B-B0A9-D5E6117A9AC8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CF5BA-9103-4ED7-95A7-B2BBDE8C664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EB9D6-B1B1-4D52-8C02-51CE435D9C08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B73F7-0281-46BD-8FC5-E3C7054FF26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7FE95-8BE3-4D20-B2D1-4675FFD6176B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7F3B7-35EB-4694-BF7A-FA2E7E1A3E1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B019E-8A9F-41C3-BEFC-98ED320F7CFF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61D2-78FA-43F3-A9D8-3D7BCF1CB47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6B768-59C9-4CBB-B713-A6757FD68DAB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4F879-6FD7-4CE2-87ED-CA2A43290A7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45526-0926-4CF6-A9EB-3E36241634A0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93785-BF2F-4956-90C0-956DA06785D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96C4-FBDE-4E63-8DBA-CFBAE488F452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9AA97-4E3D-4CAD-BB47-4C297AFE32F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ADC6-B658-4808-8FE3-AEBA97FBC301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3DA4-2580-4474-9CA2-56ECB6CEE1F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5D3D92-9A81-4245-875E-311DDD11D1E3}" type="datetime1">
              <a:rPr lang="en-ZA" smtClean="0"/>
              <a:pPr>
                <a:defRPr/>
              </a:pPr>
              <a:t>2013/10/18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A8021-78F8-43C3-B690-54B7934CB51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09" r:id="rId2"/>
    <p:sldLayoutId id="2147484018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9" r:id="rId9"/>
    <p:sldLayoutId id="2147484015" r:id="rId10"/>
    <p:sldLayoutId id="214748401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19400"/>
            <a:ext cx="8382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tx1"/>
                </a:solidFill>
              </a:rPr>
              <a:t/>
            </a:r>
            <a:br>
              <a:rPr lang="en-ZA" b="1" dirty="0" smtClean="0">
                <a:solidFill>
                  <a:schemeClr val="tx1"/>
                </a:solidFill>
              </a:rPr>
            </a:br>
            <a:r>
              <a:rPr lang="en-ZA" b="1" dirty="0" smtClean="0">
                <a:solidFill>
                  <a:schemeClr val="tx1"/>
                </a:solidFill>
              </a:rPr>
              <a:t/>
            </a:r>
            <a:br>
              <a:rPr lang="en-ZA" b="1" dirty="0" smtClean="0">
                <a:solidFill>
                  <a:schemeClr val="tx1"/>
                </a:solidFill>
              </a:rPr>
            </a:br>
            <a:r>
              <a:rPr lang="en-ZA" b="1" dirty="0" smtClean="0">
                <a:solidFill>
                  <a:schemeClr val="tx1"/>
                </a:solidFill>
              </a:rPr>
              <a:t/>
            </a:r>
            <a:br>
              <a:rPr lang="en-ZA" b="1" dirty="0" smtClean="0">
                <a:solidFill>
                  <a:schemeClr val="tx1"/>
                </a:solidFill>
              </a:rPr>
            </a:br>
            <a:r>
              <a:rPr lang="en-ZA" b="1" dirty="0" smtClean="0">
                <a:solidFill>
                  <a:schemeClr val="tx1"/>
                </a:solidFill>
              </a:rPr>
              <a:t/>
            </a:r>
            <a:br>
              <a:rPr lang="en-ZA" b="1" dirty="0" smtClean="0">
                <a:solidFill>
                  <a:schemeClr val="tx1"/>
                </a:solidFill>
              </a:rPr>
            </a:b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Modernizing </a:t>
            </a:r>
            <a:r>
              <a:rPr lang="en-ZA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fficial Statistics</a:t>
            </a:r>
            <a:endParaRPr lang="en-Z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895350"/>
          </a:xfrm>
        </p:spPr>
        <p:txBody>
          <a:bodyPr/>
          <a:lstStyle/>
          <a:p>
            <a:pPr algn="ctr" eaLnBrk="1" hangingPunct="1"/>
            <a:r>
              <a:rPr lang="en-ZA" sz="3600" b="1" dirty="0">
                <a:solidFill>
                  <a:schemeClr val="tx1"/>
                </a:solidFill>
              </a:rPr>
              <a:t>Modernisation of official Statistics</a:t>
            </a:r>
            <a:endParaRPr lang="en-ZA" sz="3600" b="1" dirty="0" smtClean="0">
              <a:solidFill>
                <a:schemeClr val="tx1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249362"/>
            <a:ext cx="8229600" cy="4389438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>
                <a:latin typeface="+mj-lt"/>
                <a:cs typeface="Arial" charset="0"/>
              </a:rPr>
              <a:t>Development and strengthening of :</a:t>
            </a:r>
          </a:p>
          <a:p>
            <a:pPr algn="just">
              <a:buNone/>
            </a:pPr>
            <a:endParaRPr lang="en-US" sz="2400" dirty="0" smtClean="0">
              <a:latin typeface="+mj-lt"/>
              <a:cs typeface="Arial" charset="0"/>
            </a:endParaRPr>
          </a:p>
          <a:p>
            <a:pPr algn="just"/>
            <a:r>
              <a:rPr lang="en-US" sz="2400" dirty="0" smtClean="0">
                <a:latin typeface="+mj-lt"/>
                <a:cs typeface="Arial" charset="0"/>
              </a:rPr>
              <a:t>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Intellectual capability across the NSS</a:t>
            </a:r>
          </a:p>
          <a:p>
            <a:pPr algn="just">
              <a:buFont typeface="Wingdings 2" pitchFamily="18" charset="2"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Technological capability across NSS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Logistical and administrative capability 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Management capability</a:t>
            </a:r>
          </a:p>
          <a:p>
            <a:pPr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Politically astute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10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229600" cy="89535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		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     </a:t>
            </a:r>
            <a:r>
              <a:rPr lang="en-ZA" sz="3600" b="1" dirty="0" smtClean="0">
                <a:solidFill>
                  <a:schemeClr val="tx1"/>
                </a:solidFill>
              </a:rPr>
              <a:t>Modernisation </a:t>
            </a:r>
            <a:r>
              <a:rPr lang="en-ZA" sz="3600" b="1" dirty="0">
                <a:solidFill>
                  <a:schemeClr val="tx1"/>
                </a:solidFill>
              </a:rPr>
              <a:t>of official Statistics</a:t>
            </a:r>
            <a:endParaRPr lang="en-ZA" sz="3600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38943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Promotion and sharing of cost across the entire NSS</a:t>
            </a:r>
          </a:p>
          <a:p>
            <a:pPr marL="0" indent="0" algn="just">
              <a:buNone/>
              <a:defRPr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Promotion of integrated methods of  production to improve on the quality and cutting cost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Life cycle management `continuity and timeless structures approach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Improving, promoting and harmonisation way of  sharing information across the continent  and world at large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11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89535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		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        modernization of official statistics</a:t>
            </a:r>
            <a:endParaRPr lang="en-ZA" sz="3600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6962"/>
            <a:ext cx="8229600" cy="4389438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On governance level, improving the effectiveness of the organisation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Promotion of Accountability in terms of working time and financial management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Producers of official statistics have to be perceived by all users as acting impartially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High level of Statistical confidentiality  aimed at protecting the privacy of individual units – both physical persons and legal units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12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247650"/>
            <a:ext cx="8229600" cy="895350"/>
          </a:xfrm>
        </p:spPr>
        <p:txBody>
          <a:bodyPr/>
          <a:lstStyle/>
          <a:p>
            <a:pPr algn="ctr" eaLnBrk="1" hangingPunct="1"/>
            <a:r>
              <a:rPr lang="en-ZA" sz="3600" b="1" dirty="0">
                <a:solidFill>
                  <a:schemeClr val="tx1"/>
                </a:solidFill>
              </a:rPr>
              <a:t>Modernisation of official Statistics</a:t>
            </a:r>
            <a:endParaRPr lang="en-ZA" sz="3600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89438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Standardization of data collection environment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Standardization of processing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Standardizing of data analysis environment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Standardation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of macro economic data analysis and production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Elimination of duplication across NSS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endParaRPr lang="en-US" sz="24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n-ZA" sz="24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13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486400"/>
          </a:xfrm>
        </p:spPr>
        <p:txBody>
          <a:bodyPr/>
          <a:lstStyle/>
          <a:p>
            <a:pPr>
              <a:defRPr/>
            </a:pPr>
            <a:endParaRPr lang="en-US" sz="2400" dirty="0" smtClean="0">
              <a:latin typeface="+mj-lt"/>
              <a:cs typeface="Arial" pitchFamily="34" charset="0"/>
            </a:endParaRPr>
          </a:p>
          <a:p>
            <a:pPr lvl="0" algn="just"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ZA" dirty="0"/>
          </a:p>
          <a:p>
            <a:pPr>
              <a:buNone/>
            </a:pPr>
            <a:r>
              <a:rPr lang="en-ZA" dirty="0" smtClean="0"/>
              <a:t>		            	</a:t>
            </a:r>
            <a:r>
              <a:rPr lang="en-ZA" sz="4800" b="1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ZA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190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ZA" sz="3600" b="1" dirty="0" smtClean="0">
                <a:solidFill>
                  <a:schemeClr val="tx1"/>
                </a:solidFill>
              </a:rPr>
              <a:t>PURPOSE OF OFFICIAL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purpose of official statistics is to produce and disseminate authoritative results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Designed to reliably reflect economically and socially relevant phenomena of a complex and dynamic reality in a given country. These results have to be available to all users, i.e. they have to be public. </a:t>
            </a:r>
          </a:p>
          <a:p>
            <a:pPr lvl="1"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The function of these results is in a variety of uses for monitoring developments in a country and its parts, so as to provide basic information for decision making,</a:t>
            </a: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Serving as important elements for accountability of public bodies based on achievements.</a:t>
            </a:r>
            <a:endParaRPr lang="en-ZA" sz="22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n-ZA" sz="1800" dirty="0">
              <a:latin typeface="+mj-lt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ZA" sz="3600" b="1" dirty="0" smtClean="0">
                <a:solidFill>
                  <a:schemeClr val="tx1"/>
                </a:solidFill>
              </a:rPr>
              <a:t>JUSTIFICATION OF OFFICIAL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en-ZA" dirty="0" smtClean="0">
              <a:latin typeface="+mj-lt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Production of official statistics in a given area is justified by needs for: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Accountability of governments to the public (basic information in each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area; citizen’s right to information)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Informed decision-making/negotiations of governments etc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Binding international obligations/commitments (e.g. IMF SDDS or GDDS)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Public (via media and other information tools)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Governments/state bodies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Economic operators (national and international)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 Research community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Educational institutions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NGOs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International organizations</a:t>
            </a:r>
            <a:endParaRPr lang="en-ZA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382000" cy="838200"/>
          </a:xfrm>
        </p:spPr>
        <p:txBody>
          <a:bodyPr/>
          <a:lstStyle/>
          <a:p>
            <a:pPr algn="ctr" eaLnBrk="1" hangingPunct="1"/>
            <a:r>
              <a:rPr lang="en-ZA" sz="3600" b="1" dirty="0" smtClean="0">
                <a:solidFill>
                  <a:schemeClr val="tx1"/>
                </a:solidFill>
              </a:rPr>
              <a:t>GUIDING  10 PRINCIPLES OF OFFICIAL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en-ZA" dirty="0" smtClean="0">
              <a:latin typeface="+mj-lt"/>
            </a:endParaRPr>
          </a:p>
          <a:p>
            <a:pPr algn="just"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Adopted by UN statistical commission in 1994 at a global level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Relevance , impartial and equal access to data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Accountability and transparency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Professional standards and ethics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Prevention of misuse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Sources of official statistics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Confidentiality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Legislation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National coordination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Use of international standards</a:t>
            </a:r>
          </a:p>
          <a:p>
            <a:pPr lvl="1" algn="just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International cooperation </a:t>
            </a:r>
          </a:p>
          <a:p>
            <a:pPr lvl="1" algn="just"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en-ZA" sz="1800" dirty="0" smtClean="0">
                <a:latin typeface="Arial" pitchFamily="34" charset="0"/>
                <a:cs typeface="Arial" pitchFamily="34" charset="0"/>
              </a:rPr>
              <a:t>These principles address good ethical and professional standard that have to be observed by all producers of official statistics</a:t>
            </a:r>
          </a:p>
          <a:p>
            <a:pPr algn="just">
              <a:defRPr/>
            </a:pPr>
            <a:endParaRPr lang="en-ZA" sz="18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n-ZA" sz="1800" dirty="0">
              <a:latin typeface="+mj-lt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42950"/>
          </a:xfrm>
        </p:spPr>
        <p:txBody>
          <a:bodyPr/>
          <a:lstStyle/>
          <a:p>
            <a:pPr algn="ctr" eaLnBrk="1" hangingPunct="1"/>
            <a:r>
              <a:rPr lang="en-ZA" sz="3600" b="1" dirty="0" smtClean="0">
                <a:solidFill>
                  <a:schemeClr val="tx1"/>
                </a:solidFill>
              </a:rPr>
              <a:t>Modernisation of Official Statistics</a:t>
            </a:r>
            <a:br>
              <a:rPr lang="en-ZA" sz="3600" b="1" dirty="0" smtClean="0">
                <a:solidFill>
                  <a:schemeClr val="tx1"/>
                </a:solidFill>
              </a:rPr>
            </a:br>
            <a:r>
              <a:rPr lang="en-ZA" sz="3600" b="1" smtClean="0">
                <a:solidFill>
                  <a:schemeClr val="tx1"/>
                </a:solidFill>
              </a:rPr>
              <a:t>Key Focus </a:t>
            </a:r>
            <a:r>
              <a:rPr lang="en-ZA" sz="3600" b="1" dirty="0" smtClean="0">
                <a:solidFill>
                  <a:schemeClr val="tx1"/>
                </a:solidFill>
              </a:rPr>
              <a:t>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Creation of an effective National Statistical System</a:t>
            </a:r>
          </a:p>
          <a:p>
            <a:pPr marL="0" indent="0" algn="just">
              <a:buNone/>
              <a:defRPr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Revision of statistics act  that enables </a:t>
            </a:r>
            <a:r>
              <a:rPr lang="en-ZA" sz="2400" dirty="0" err="1" smtClean="0">
                <a:latin typeface="Arial" pitchFamily="34" charset="0"/>
                <a:cs typeface="Arial" pitchFamily="34" charset="0"/>
              </a:rPr>
              <a:t>StatsSA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and other producers of statistics to compile and publish official stats</a:t>
            </a:r>
          </a:p>
          <a:p>
            <a:pPr algn="just">
              <a:buFont typeface="Wingdings 2" pitchFamily="18" charset="2"/>
              <a:buNone/>
              <a:defRPr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 Improvement to the user and producer interface and communication</a:t>
            </a:r>
          </a:p>
          <a:p>
            <a:pPr algn="just"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Improvement in the quality of data used to produce official statistics</a:t>
            </a:r>
            <a:endParaRPr lang="en-ZA" sz="2400" dirty="0">
              <a:latin typeface="+mj-lt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66750"/>
          </a:xfrm>
        </p:spPr>
        <p:txBody>
          <a:bodyPr/>
          <a:lstStyle/>
          <a:p>
            <a:pPr algn="ctr" eaLnBrk="1" hangingPunct="1">
              <a:buClr>
                <a:schemeClr val="tx1"/>
              </a:buClr>
            </a:pPr>
            <a:r>
              <a:rPr lang="en-ZA" sz="3600" b="1" dirty="0">
                <a:solidFill>
                  <a:schemeClr val="tx1"/>
                </a:solidFill>
              </a:rPr>
              <a:t>Modernisation of </a:t>
            </a:r>
            <a:r>
              <a:rPr lang="en-ZA" sz="3600" b="1" dirty="0" smtClean="0">
                <a:solidFill>
                  <a:schemeClr val="tx1"/>
                </a:solidFill>
              </a:rPr>
              <a:t>Official Statistics</a:t>
            </a:r>
            <a:br>
              <a:rPr lang="en-ZA" sz="3600" b="1" dirty="0" smtClean="0">
                <a:solidFill>
                  <a:schemeClr val="tx1"/>
                </a:solidFill>
              </a:rPr>
            </a:br>
            <a:r>
              <a:rPr lang="en-ZA" sz="3600" b="1" dirty="0" smtClean="0">
                <a:solidFill>
                  <a:schemeClr val="tx1"/>
                </a:solidFill>
              </a:rPr>
              <a:t>key focus areas</a:t>
            </a:r>
            <a:endParaRPr lang="en-ZA" sz="3600" b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Increase statistical information base by conducting population census every five years.</a:t>
            </a:r>
          </a:p>
          <a:p>
            <a:pPr algn="just">
              <a:buFont typeface="Wingdings 2" pitchFamily="18" charset="2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Conducting household surveys timely, effectively and efficiently (quarterly and annually).</a:t>
            </a:r>
          </a:p>
          <a:p>
            <a:pPr marL="0" indent="0" algn="just">
              <a:buNone/>
              <a:defRPr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Enhancement to raise the credibility of statistical products</a:t>
            </a:r>
          </a:p>
          <a:p>
            <a:pPr algn="just"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Improvement to the mechanism both formal and informal by which producers of data in a country share information and data</a:t>
            </a:r>
          </a:p>
          <a:p>
            <a:pPr algn="just">
              <a:buFont typeface="Wingdings 2" pitchFamily="18" charset="2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n-ZA" sz="2000" dirty="0">
              <a:latin typeface="+mj-lt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42950"/>
          </a:xfrm>
        </p:spPr>
        <p:txBody>
          <a:bodyPr/>
          <a:lstStyle/>
          <a:p>
            <a:pPr algn="ctr" eaLnBrk="1" hangingPunct="1"/>
            <a:r>
              <a:rPr lang="en-ZA" sz="3600" b="1" dirty="0" smtClean="0">
                <a:solidFill>
                  <a:schemeClr val="tx1"/>
                </a:solidFill>
              </a:rPr>
              <a:t/>
            </a:r>
            <a:br>
              <a:rPr lang="en-ZA" sz="3600" b="1" dirty="0" smtClean="0">
                <a:solidFill>
                  <a:schemeClr val="tx1"/>
                </a:solidFill>
              </a:rPr>
            </a:br>
            <a:r>
              <a:rPr lang="en-ZA" sz="3600" b="1" dirty="0" smtClean="0">
                <a:solidFill>
                  <a:schemeClr val="tx1"/>
                </a:solidFill>
              </a:rPr>
              <a:t/>
            </a:r>
            <a:br>
              <a:rPr lang="en-ZA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ZA" sz="3600" b="1" dirty="0">
                <a:solidFill>
                  <a:schemeClr val="tx1"/>
                </a:solidFill>
              </a:rPr>
              <a:t>Modernisation of official Statistics</a:t>
            </a:r>
            <a:endParaRPr lang="en-ZA" sz="3600" b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33400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Improvement in the ICT infrastructure to support the production and dissemination of statistics</a:t>
            </a:r>
          </a:p>
          <a:p>
            <a:pPr algn="just"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Improvement to the accessibility of statistical data and publication which users use</a:t>
            </a:r>
          </a:p>
          <a:p>
            <a:pPr algn="just"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Reinvention of the statistical products and processes </a:t>
            </a:r>
          </a:p>
          <a:p>
            <a:pPr marL="0" indent="0" algn="just">
              <a:buNone/>
              <a:defRPr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Adaption to an ever charging world and demands </a:t>
            </a:r>
          </a:p>
          <a:p>
            <a:pPr algn="just"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Smarter ways of dealing with new demands</a:t>
            </a:r>
          </a:p>
          <a:p>
            <a:pPr algn="just">
              <a:defRPr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ZA" sz="24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7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953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ZA" sz="3600" b="1" dirty="0">
                <a:solidFill>
                  <a:schemeClr val="tx1"/>
                </a:solidFill>
              </a:rPr>
              <a:t>Modernisation of official Statistics</a:t>
            </a:r>
            <a:endParaRPr lang="en-ZA" sz="3600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6962"/>
            <a:ext cx="8229600" cy="515143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Identifying new and innovative ways of communication with statistical users</a:t>
            </a:r>
          </a:p>
          <a:p>
            <a:pPr algn="just"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Identifying new and innovative ways of better presentation of statistics to enhance interaction and improve dialogue with the populace</a:t>
            </a:r>
          </a:p>
          <a:p>
            <a:pPr algn="just"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Promotion of statistical literate among the populace in the country</a:t>
            </a:r>
          </a:p>
          <a:p>
            <a:pPr algn="just">
              <a:defRPr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Introducing  new and better ways of data collection and processing</a:t>
            </a:r>
          </a:p>
          <a:p>
            <a:pPr algn="just">
              <a:buFont typeface="Wingdings 2" pitchFamily="18" charset="2"/>
              <a:buNone/>
              <a:defRPr/>
            </a:pPr>
            <a:endParaRPr lang="en-ZA" sz="24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  <a:defRPr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n-ZA" sz="24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895350"/>
          </a:xfrm>
        </p:spPr>
        <p:txBody>
          <a:bodyPr/>
          <a:lstStyle/>
          <a:p>
            <a:pPr algn="ctr" eaLnBrk="1" hangingPunct="1"/>
            <a:r>
              <a:rPr lang="en-ZA" sz="3600" b="1" dirty="0">
                <a:solidFill>
                  <a:schemeClr val="tx1"/>
                </a:solidFill>
              </a:rPr>
              <a:t>Modernisation of official Statistics</a:t>
            </a:r>
            <a:endParaRPr lang="en-ZA" sz="3600" b="1" dirty="0" smtClean="0">
              <a:solidFill>
                <a:schemeClr val="tx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173162"/>
            <a:ext cx="8229600" cy="4389438"/>
          </a:xfrm>
        </p:spPr>
        <p:txBody>
          <a:bodyPr/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Standardization of statistical output in all areas across the NSS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Clear definitions and vocabulary for standardization of concepts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Transparency in all the methods 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Strengthening and having a sustained statistical capacity program</a:t>
            </a: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Reinforcing core competencies in support of the NSS</a:t>
            </a:r>
            <a:endParaRPr lang="en-US" sz="2400" dirty="0">
              <a:cs typeface="Arial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F5BA-9103-4ED7-95A7-B2BBDE8C664E}" type="slidenum">
              <a:rPr lang="en-ZA" smtClean="0"/>
              <a:pPr>
                <a:defRPr/>
              </a:pPr>
              <a:t>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647</Words>
  <Application>Microsoft Office PowerPoint</Application>
  <PresentationFormat>On-screen Show (4:3)</PresentationFormat>
  <Paragraphs>145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  Modernizing Official Statistics</vt:lpstr>
      <vt:lpstr>PURPOSE OF OFFICIAL STATISTICS</vt:lpstr>
      <vt:lpstr>JUSTIFICATION OF OFFICIAL STATS</vt:lpstr>
      <vt:lpstr>GUIDING  10 PRINCIPLES OF OFFICIAL STATS</vt:lpstr>
      <vt:lpstr>Modernisation of Official Statistics Key Focus Areas</vt:lpstr>
      <vt:lpstr>Modernisation of Official Statistics key focus areas</vt:lpstr>
      <vt:lpstr>   Modernisation of official Statistics</vt:lpstr>
      <vt:lpstr>   Modernisation of official Statistics</vt:lpstr>
      <vt:lpstr>Modernisation of official Statistics</vt:lpstr>
      <vt:lpstr>Modernisation of official Statistics</vt:lpstr>
      <vt:lpstr>          Modernisation of official Statistics</vt:lpstr>
      <vt:lpstr>             modernization of official statistics</vt:lpstr>
      <vt:lpstr>Modernisation of official Statistics</vt:lpstr>
      <vt:lpstr>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2012/2013</dc:title>
  <dc:creator>Letia Poto</dc:creator>
  <cp:lastModifiedBy>CalvinM</cp:lastModifiedBy>
  <cp:revision>202</cp:revision>
  <dcterms:created xsi:type="dcterms:W3CDTF">2013-05-10T09:15:17Z</dcterms:created>
  <dcterms:modified xsi:type="dcterms:W3CDTF">2013-10-18T10:10:27Z</dcterms:modified>
</cp:coreProperties>
</file>